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9" r:id="rId1"/>
  </p:sldMasterIdLst>
  <p:sldIdLst>
    <p:sldId id="311" r:id="rId2"/>
    <p:sldId id="256" r:id="rId3"/>
    <p:sldId id="310" r:id="rId4"/>
    <p:sldId id="316" r:id="rId5"/>
    <p:sldId id="312" r:id="rId6"/>
    <p:sldId id="314" r:id="rId7"/>
    <p:sldId id="315" r:id="rId8"/>
    <p:sldId id="309" r:id="rId9"/>
    <p:sldId id="291" r:id="rId10"/>
    <p:sldId id="313" r:id="rId11"/>
    <p:sldId id="317" r:id="rId12"/>
    <p:sldId id="318" r:id="rId13"/>
    <p:sldId id="261" r:id="rId14"/>
    <p:sldId id="265" r:id="rId15"/>
    <p:sldId id="264" r:id="rId16"/>
    <p:sldId id="298" r:id="rId17"/>
    <p:sldId id="262" r:id="rId18"/>
    <p:sldId id="266" r:id="rId19"/>
    <p:sldId id="267" r:id="rId20"/>
    <p:sldId id="269" r:id="rId21"/>
    <p:sldId id="299" r:id="rId22"/>
    <p:sldId id="268" r:id="rId23"/>
    <p:sldId id="270" r:id="rId24"/>
    <p:sldId id="293" r:id="rId25"/>
    <p:sldId id="271" r:id="rId26"/>
    <p:sldId id="272" r:id="rId27"/>
    <p:sldId id="273" r:id="rId28"/>
    <p:sldId id="275" r:id="rId29"/>
    <p:sldId id="274" r:id="rId30"/>
    <p:sldId id="294" r:id="rId31"/>
    <p:sldId id="277" r:id="rId32"/>
    <p:sldId id="296" r:id="rId33"/>
    <p:sldId id="278" r:id="rId34"/>
    <p:sldId id="281" r:id="rId35"/>
    <p:sldId id="282" r:id="rId36"/>
    <p:sldId id="307" r:id="rId37"/>
    <p:sldId id="286" r:id="rId38"/>
    <p:sldId id="301" r:id="rId39"/>
    <p:sldId id="288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2408" autoAdjust="0"/>
    <p:restoredTop sz="90929"/>
  </p:normalViewPr>
  <p:slideViewPr>
    <p:cSldViewPr>
      <p:cViewPr varScale="1">
        <p:scale>
          <a:sx n="66" d="100"/>
          <a:sy n="66" d="100"/>
        </p:scale>
        <p:origin x="-127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1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1728" y="1409"/>
              <a:ext cx="4027" cy="2906"/>
              <a:chOff x="1728" y="1409"/>
              <a:chExt cx="4027" cy="2906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90980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90980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3231" y="1409"/>
                <a:ext cx="2296" cy="1469"/>
              </a:xfrm>
              <a:custGeom>
                <a:avLst/>
                <a:gdLst/>
                <a:ahLst/>
                <a:cxnLst>
                  <a:cxn ang="0">
                    <a:pos x="982" y="1061"/>
                  </a:cxn>
                  <a:cxn ang="0">
                    <a:pos x="1357" y="1012"/>
                  </a:cxn>
                  <a:cxn ang="0">
                    <a:pos x="1666" y="957"/>
                  </a:cxn>
                  <a:cxn ang="0">
                    <a:pos x="1916" y="897"/>
                  </a:cxn>
                  <a:cxn ang="0">
                    <a:pos x="2100" y="832"/>
                  </a:cxn>
                  <a:cxn ang="0">
                    <a:pos x="2220" y="756"/>
                  </a:cxn>
                  <a:cxn ang="0">
                    <a:pos x="2285" y="669"/>
                  </a:cxn>
                  <a:cxn ang="0">
                    <a:pos x="2290" y="560"/>
                  </a:cxn>
                  <a:cxn ang="0">
                    <a:pos x="2241" y="457"/>
                  </a:cxn>
                  <a:cxn ang="0">
                    <a:pos x="2144" y="364"/>
                  </a:cxn>
                  <a:cxn ang="0">
                    <a:pos x="2008" y="277"/>
                  </a:cxn>
                  <a:cxn ang="0">
                    <a:pos x="1769" y="157"/>
                  </a:cxn>
                  <a:cxn ang="0">
                    <a:pos x="1612" y="92"/>
                  </a:cxn>
                  <a:cxn ang="0">
                    <a:pos x="1476" y="43"/>
                  </a:cxn>
                  <a:cxn ang="0">
                    <a:pos x="1384" y="10"/>
                  </a:cxn>
                  <a:cxn ang="0">
                    <a:pos x="1346" y="0"/>
                  </a:cxn>
                  <a:cxn ang="0">
                    <a:pos x="1655" y="119"/>
                  </a:cxn>
                  <a:cxn ang="0">
                    <a:pos x="1948" y="255"/>
                  </a:cxn>
                  <a:cxn ang="0">
                    <a:pos x="2068" y="326"/>
                  </a:cxn>
                  <a:cxn ang="0">
                    <a:pos x="2171" y="402"/>
                  </a:cxn>
                  <a:cxn ang="0">
                    <a:pos x="2236" y="478"/>
                  </a:cxn>
                  <a:cxn ang="0">
                    <a:pos x="2263" y="560"/>
                  </a:cxn>
                  <a:cxn ang="0">
                    <a:pos x="2241" y="636"/>
                  </a:cxn>
                  <a:cxn ang="0">
                    <a:pos x="2171" y="702"/>
                  </a:cxn>
                  <a:cxn ang="0">
                    <a:pos x="2062" y="756"/>
                  </a:cxn>
                  <a:cxn ang="0">
                    <a:pos x="1921" y="800"/>
                  </a:cxn>
                  <a:cxn ang="0">
                    <a:pos x="1748" y="843"/>
                  </a:cxn>
                  <a:cxn ang="0">
                    <a:pos x="1351" y="908"/>
                  </a:cxn>
                  <a:cxn ang="0">
                    <a:pos x="923" y="968"/>
                  </a:cxn>
                  <a:cxn ang="0">
                    <a:pos x="521" y="1028"/>
                  </a:cxn>
                  <a:cxn ang="0">
                    <a:pos x="353" y="1066"/>
                  </a:cxn>
                  <a:cxn ang="0">
                    <a:pos x="206" y="1104"/>
                  </a:cxn>
                  <a:cxn ang="0">
                    <a:pos x="92" y="1148"/>
                  </a:cxn>
                  <a:cxn ang="0">
                    <a:pos x="22" y="1202"/>
                  </a:cxn>
                  <a:cxn ang="0">
                    <a:pos x="0" y="1262"/>
                  </a:cxn>
                  <a:cxn ang="0">
                    <a:pos x="27" y="1327"/>
                  </a:cxn>
                  <a:cxn ang="0">
                    <a:pos x="98" y="1382"/>
                  </a:cxn>
                  <a:cxn ang="0">
                    <a:pos x="196" y="1425"/>
                  </a:cxn>
                  <a:cxn ang="0">
                    <a:pos x="326" y="1469"/>
                  </a:cxn>
                  <a:cxn ang="0">
                    <a:pos x="217" y="1414"/>
                  </a:cxn>
                  <a:cxn ang="0">
                    <a:pos x="147" y="1360"/>
                  </a:cxn>
                  <a:cxn ang="0">
                    <a:pos x="120" y="1306"/>
                  </a:cxn>
                  <a:cxn ang="0">
                    <a:pos x="141" y="1257"/>
                  </a:cxn>
                  <a:cxn ang="0">
                    <a:pos x="212" y="1208"/>
                  </a:cxn>
                  <a:cxn ang="0">
                    <a:pos x="342" y="1164"/>
                  </a:cxn>
                  <a:cxn ang="0">
                    <a:pos x="527" y="1121"/>
                  </a:cxn>
                  <a:cxn ang="0">
                    <a:pos x="771" y="1088"/>
                  </a:cxn>
                </a:cxnLst>
                <a:rect l="0" t="0" r="r" b="b"/>
                <a:pathLst>
                  <a:path w="2296" h="1469">
                    <a:moveTo>
                      <a:pt x="771" y="1088"/>
                    </a:moveTo>
                    <a:lnTo>
                      <a:pt x="982" y="1061"/>
                    </a:lnTo>
                    <a:lnTo>
                      <a:pt x="1178" y="1034"/>
                    </a:lnTo>
                    <a:lnTo>
                      <a:pt x="1357" y="1012"/>
                    </a:lnTo>
                    <a:lnTo>
                      <a:pt x="1520" y="985"/>
                    </a:lnTo>
                    <a:lnTo>
                      <a:pt x="1666" y="957"/>
                    </a:lnTo>
                    <a:lnTo>
                      <a:pt x="1796" y="930"/>
                    </a:lnTo>
                    <a:lnTo>
                      <a:pt x="1916" y="897"/>
                    </a:lnTo>
                    <a:lnTo>
                      <a:pt x="2013" y="870"/>
                    </a:lnTo>
                    <a:lnTo>
                      <a:pt x="2100" y="832"/>
                    </a:lnTo>
                    <a:lnTo>
                      <a:pt x="2171" y="800"/>
                    </a:lnTo>
                    <a:lnTo>
                      <a:pt x="2220" y="756"/>
                    </a:lnTo>
                    <a:lnTo>
                      <a:pt x="2263" y="712"/>
                    </a:lnTo>
                    <a:lnTo>
                      <a:pt x="2285" y="669"/>
                    </a:lnTo>
                    <a:lnTo>
                      <a:pt x="2296" y="614"/>
                    </a:lnTo>
                    <a:lnTo>
                      <a:pt x="2290" y="560"/>
                    </a:lnTo>
                    <a:lnTo>
                      <a:pt x="2269" y="500"/>
                    </a:lnTo>
                    <a:lnTo>
                      <a:pt x="2241" y="457"/>
                    </a:lnTo>
                    <a:lnTo>
                      <a:pt x="2198" y="408"/>
                    </a:lnTo>
                    <a:lnTo>
                      <a:pt x="2144" y="364"/>
                    </a:lnTo>
                    <a:lnTo>
                      <a:pt x="2079" y="321"/>
                    </a:lnTo>
                    <a:lnTo>
                      <a:pt x="2008" y="277"/>
                    </a:lnTo>
                    <a:lnTo>
                      <a:pt x="1927" y="234"/>
                    </a:lnTo>
                    <a:lnTo>
                      <a:pt x="1769" y="157"/>
                    </a:lnTo>
                    <a:lnTo>
                      <a:pt x="1688" y="125"/>
                    </a:lnTo>
                    <a:lnTo>
                      <a:pt x="1612" y="92"/>
                    </a:lnTo>
                    <a:lnTo>
                      <a:pt x="1536" y="65"/>
                    </a:lnTo>
                    <a:lnTo>
                      <a:pt x="1476" y="43"/>
                    </a:lnTo>
                    <a:lnTo>
                      <a:pt x="1422" y="27"/>
                    </a:lnTo>
                    <a:lnTo>
                      <a:pt x="1384" y="10"/>
                    </a:lnTo>
                    <a:lnTo>
                      <a:pt x="1357" y="5"/>
                    </a:lnTo>
                    <a:lnTo>
                      <a:pt x="1346" y="0"/>
                    </a:lnTo>
                    <a:lnTo>
                      <a:pt x="1498" y="54"/>
                    </a:lnTo>
                    <a:lnTo>
                      <a:pt x="1655" y="119"/>
                    </a:lnTo>
                    <a:lnTo>
                      <a:pt x="1807" y="185"/>
                    </a:lnTo>
                    <a:lnTo>
                      <a:pt x="1948" y="255"/>
                    </a:lnTo>
                    <a:lnTo>
                      <a:pt x="2013" y="288"/>
                    </a:lnTo>
                    <a:lnTo>
                      <a:pt x="2068" y="326"/>
                    </a:lnTo>
                    <a:lnTo>
                      <a:pt x="2122" y="364"/>
                    </a:lnTo>
                    <a:lnTo>
                      <a:pt x="2171" y="402"/>
                    </a:lnTo>
                    <a:lnTo>
                      <a:pt x="2209" y="440"/>
                    </a:lnTo>
                    <a:lnTo>
                      <a:pt x="2236" y="478"/>
                    </a:lnTo>
                    <a:lnTo>
                      <a:pt x="2252" y="522"/>
                    </a:lnTo>
                    <a:lnTo>
                      <a:pt x="2263" y="560"/>
                    </a:lnTo>
                    <a:lnTo>
                      <a:pt x="2258" y="598"/>
                    </a:lnTo>
                    <a:lnTo>
                      <a:pt x="2241" y="636"/>
                    </a:lnTo>
                    <a:lnTo>
                      <a:pt x="2214" y="669"/>
                    </a:lnTo>
                    <a:lnTo>
                      <a:pt x="2171" y="702"/>
                    </a:lnTo>
                    <a:lnTo>
                      <a:pt x="2122" y="729"/>
                    </a:lnTo>
                    <a:lnTo>
                      <a:pt x="2062" y="756"/>
                    </a:lnTo>
                    <a:lnTo>
                      <a:pt x="1997" y="778"/>
                    </a:lnTo>
                    <a:lnTo>
                      <a:pt x="1921" y="800"/>
                    </a:lnTo>
                    <a:lnTo>
                      <a:pt x="1834" y="821"/>
                    </a:lnTo>
                    <a:lnTo>
                      <a:pt x="1748" y="843"/>
                    </a:lnTo>
                    <a:lnTo>
                      <a:pt x="1552" y="876"/>
                    </a:lnTo>
                    <a:lnTo>
                      <a:pt x="1351" y="908"/>
                    </a:lnTo>
                    <a:lnTo>
                      <a:pt x="1134" y="941"/>
                    </a:lnTo>
                    <a:lnTo>
                      <a:pt x="923" y="968"/>
                    </a:lnTo>
                    <a:lnTo>
                      <a:pt x="716" y="995"/>
                    </a:lnTo>
                    <a:lnTo>
                      <a:pt x="521" y="1028"/>
                    </a:lnTo>
                    <a:lnTo>
                      <a:pt x="434" y="1044"/>
                    </a:lnTo>
                    <a:lnTo>
                      <a:pt x="353" y="1066"/>
                    </a:lnTo>
                    <a:lnTo>
                      <a:pt x="277" y="1082"/>
                    </a:lnTo>
                    <a:lnTo>
                      <a:pt x="206" y="1104"/>
                    </a:lnTo>
                    <a:lnTo>
                      <a:pt x="147" y="1126"/>
                    </a:lnTo>
                    <a:lnTo>
                      <a:pt x="92" y="1148"/>
                    </a:lnTo>
                    <a:lnTo>
                      <a:pt x="54" y="1175"/>
                    </a:lnTo>
                    <a:lnTo>
                      <a:pt x="22" y="1202"/>
                    </a:lnTo>
                    <a:lnTo>
                      <a:pt x="6" y="1229"/>
                    </a:lnTo>
                    <a:lnTo>
                      <a:pt x="0" y="1262"/>
                    </a:lnTo>
                    <a:lnTo>
                      <a:pt x="11" y="1295"/>
                    </a:lnTo>
                    <a:lnTo>
                      <a:pt x="27" y="1327"/>
                    </a:lnTo>
                    <a:lnTo>
                      <a:pt x="54" y="1355"/>
                    </a:lnTo>
                    <a:lnTo>
                      <a:pt x="98" y="1382"/>
                    </a:lnTo>
                    <a:lnTo>
                      <a:pt x="141" y="1404"/>
                    </a:lnTo>
                    <a:lnTo>
                      <a:pt x="196" y="1425"/>
                    </a:lnTo>
                    <a:lnTo>
                      <a:pt x="261" y="1447"/>
                    </a:lnTo>
                    <a:lnTo>
                      <a:pt x="326" y="1469"/>
                    </a:lnTo>
                    <a:lnTo>
                      <a:pt x="266" y="1442"/>
                    </a:lnTo>
                    <a:lnTo>
                      <a:pt x="217" y="1414"/>
                    </a:lnTo>
                    <a:lnTo>
                      <a:pt x="174" y="1387"/>
                    </a:lnTo>
                    <a:lnTo>
                      <a:pt x="147" y="1360"/>
                    </a:lnTo>
                    <a:lnTo>
                      <a:pt x="125" y="1333"/>
                    </a:lnTo>
                    <a:lnTo>
                      <a:pt x="120" y="1306"/>
                    </a:lnTo>
                    <a:lnTo>
                      <a:pt x="125" y="1278"/>
                    </a:lnTo>
                    <a:lnTo>
                      <a:pt x="141" y="1257"/>
                    </a:lnTo>
                    <a:lnTo>
                      <a:pt x="174" y="1229"/>
                    </a:lnTo>
                    <a:lnTo>
                      <a:pt x="212" y="1208"/>
                    </a:lnTo>
                    <a:lnTo>
                      <a:pt x="272" y="1186"/>
                    </a:lnTo>
                    <a:lnTo>
                      <a:pt x="342" y="1164"/>
                    </a:lnTo>
                    <a:lnTo>
                      <a:pt x="423" y="1142"/>
                    </a:lnTo>
                    <a:lnTo>
                      <a:pt x="527" y="1121"/>
                    </a:lnTo>
                    <a:lnTo>
                      <a:pt x="641" y="1104"/>
                    </a:lnTo>
                    <a:lnTo>
                      <a:pt x="771" y="1088"/>
                    </a:lnTo>
                    <a:lnTo>
                      <a:pt x="771" y="108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90980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4506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506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25D880-D1B8-4425-8BB2-D3EA1A571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AD5D6-16EA-4C56-A449-7D34B84D5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45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45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E3C67-D8BF-4724-8381-B3B3643E5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4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51AC0-D699-4C22-9C3C-E66962237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F75F9-572A-4218-9DBC-0C960ADB0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0CCF7-0669-4247-B248-6FBA3A6C3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038600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6D526-664C-44D4-8E43-CB4EDF79D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25888"/>
            <a:ext cx="4038600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FC28C-6647-4732-BA72-71A705D8E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89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A259F-A178-42CB-937C-655239198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89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765FF-43E2-4626-8235-4E76CC1C7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A1E3B-B99D-40F3-9A1B-D5F04B705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78210-1F0D-4717-8C9C-B020E5204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D7C74-2007-4092-8682-E9FC16F2B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4A275-C65E-4662-95BE-B1DDB389C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D9416-21FB-4BF8-B044-847EE5ADF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949EE-D049-4AED-A408-C5924CE60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FAC09-BA0B-4339-9207-ED3F14957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D8BCE-022A-4ECA-96D3-D525FF754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sp>
          <p:nvSpPr>
            <p:cNvPr id="44035" name="Freeform 3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3" name="Group 4"/>
            <p:cNvGrpSpPr>
              <a:grpSpLocks/>
            </p:cNvGrpSpPr>
            <p:nvPr userDrawn="1"/>
          </p:nvGrpSpPr>
          <p:grpSpPr bwMode="auto">
            <a:xfrm>
              <a:off x="1728" y="1409"/>
              <a:ext cx="4027" cy="2906"/>
              <a:chOff x="1728" y="1409"/>
              <a:chExt cx="4027" cy="2906"/>
            </a:xfrm>
          </p:grpSpPr>
          <p:sp>
            <p:nvSpPr>
              <p:cNvPr id="44037" name="Freeform 5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038" name="Freeform 6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039" name="Freeform 7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90980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040" name="Freeform 8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041" name="Freeform 9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90980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042" name="Freeform 10"/>
              <p:cNvSpPr>
                <a:spLocks/>
              </p:cNvSpPr>
              <p:nvPr/>
            </p:nvSpPr>
            <p:spPr bwMode="hidden">
              <a:xfrm>
                <a:off x="3231" y="1409"/>
                <a:ext cx="2296" cy="1469"/>
              </a:xfrm>
              <a:custGeom>
                <a:avLst/>
                <a:gdLst/>
                <a:ahLst/>
                <a:cxnLst>
                  <a:cxn ang="0">
                    <a:pos x="982" y="1061"/>
                  </a:cxn>
                  <a:cxn ang="0">
                    <a:pos x="1357" y="1012"/>
                  </a:cxn>
                  <a:cxn ang="0">
                    <a:pos x="1666" y="957"/>
                  </a:cxn>
                  <a:cxn ang="0">
                    <a:pos x="1916" y="897"/>
                  </a:cxn>
                  <a:cxn ang="0">
                    <a:pos x="2100" y="832"/>
                  </a:cxn>
                  <a:cxn ang="0">
                    <a:pos x="2220" y="756"/>
                  </a:cxn>
                  <a:cxn ang="0">
                    <a:pos x="2285" y="669"/>
                  </a:cxn>
                  <a:cxn ang="0">
                    <a:pos x="2290" y="560"/>
                  </a:cxn>
                  <a:cxn ang="0">
                    <a:pos x="2241" y="457"/>
                  </a:cxn>
                  <a:cxn ang="0">
                    <a:pos x="2144" y="364"/>
                  </a:cxn>
                  <a:cxn ang="0">
                    <a:pos x="2008" y="277"/>
                  </a:cxn>
                  <a:cxn ang="0">
                    <a:pos x="1769" y="157"/>
                  </a:cxn>
                  <a:cxn ang="0">
                    <a:pos x="1612" y="92"/>
                  </a:cxn>
                  <a:cxn ang="0">
                    <a:pos x="1476" y="43"/>
                  </a:cxn>
                  <a:cxn ang="0">
                    <a:pos x="1384" y="10"/>
                  </a:cxn>
                  <a:cxn ang="0">
                    <a:pos x="1346" y="0"/>
                  </a:cxn>
                  <a:cxn ang="0">
                    <a:pos x="1655" y="119"/>
                  </a:cxn>
                  <a:cxn ang="0">
                    <a:pos x="1948" y="255"/>
                  </a:cxn>
                  <a:cxn ang="0">
                    <a:pos x="2068" y="326"/>
                  </a:cxn>
                  <a:cxn ang="0">
                    <a:pos x="2171" y="402"/>
                  </a:cxn>
                  <a:cxn ang="0">
                    <a:pos x="2236" y="478"/>
                  </a:cxn>
                  <a:cxn ang="0">
                    <a:pos x="2263" y="560"/>
                  </a:cxn>
                  <a:cxn ang="0">
                    <a:pos x="2241" y="636"/>
                  </a:cxn>
                  <a:cxn ang="0">
                    <a:pos x="2171" y="702"/>
                  </a:cxn>
                  <a:cxn ang="0">
                    <a:pos x="2062" y="756"/>
                  </a:cxn>
                  <a:cxn ang="0">
                    <a:pos x="1921" y="800"/>
                  </a:cxn>
                  <a:cxn ang="0">
                    <a:pos x="1748" y="843"/>
                  </a:cxn>
                  <a:cxn ang="0">
                    <a:pos x="1351" y="908"/>
                  </a:cxn>
                  <a:cxn ang="0">
                    <a:pos x="923" y="968"/>
                  </a:cxn>
                  <a:cxn ang="0">
                    <a:pos x="521" y="1028"/>
                  </a:cxn>
                  <a:cxn ang="0">
                    <a:pos x="353" y="1066"/>
                  </a:cxn>
                  <a:cxn ang="0">
                    <a:pos x="206" y="1104"/>
                  </a:cxn>
                  <a:cxn ang="0">
                    <a:pos x="92" y="1148"/>
                  </a:cxn>
                  <a:cxn ang="0">
                    <a:pos x="22" y="1202"/>
                  </a:cxn>
                  <a:cxn ang="0">
                    <a:pos x="0" y="1262"/>
                  </a:cxn>
                  <a:cxn ang="0">
                    <a:pos x="27" y="1327"/>
                  </a:cxn>
                  <a:cxn ang="0">
                    <a:pos x="98" y="1382"/>
                  </a:cxn>
                  <a:cxn ang="0">
                    <a:pos x="196" y="1425"/>
                  </a:cxn>
                  <a:cxn ang="0">
                    <a:pos x="326" y="1469"/>
                  </a:cxn>
                  <a:cxn ang="0">
                    <a:pos x="217" y="1414"/>
                  </a:cxn>
                  <a:cxn ang="0">
                    <a:pos x="147" y="1360"/>
                  </a:cxn>
                  <a:cxn ang="0">
                    <a:pos x="120" y="1306"/>
                  </a:cxn>
                  <a:cxn ang="0">
                    <a:pos x="141" y="1257"/>
                  </a:cxn>
                  <a:cxn ang="0">
                    <a:pos x="212" y="1208"/>
                  </a:cxn>
                  <a:cxn ang="0">
                    <a:pos x="342" y="1164"/>
                  </a:cxn>
                  <a:cxn ang="0">
                    <a:pos x="527" y="1121"/>
                  </a:cxn>
                  <a:cxn ang="0">
                    <a:pos x="771" y="1088"/>
                  </a:cxn>
                </a:cxnLst>
                <a:rect l="0" t="0" r="r" b="b"/>
                <a:pathLst>
                  <a:path w="2296" h="1469">
                    <a:moveTo>
                      <a:pt x="771" y="1088"/>
                    </a:moveTo>
                    <a:lnTo>
                      <a:pt x="982" y="1061"/>
                    </a:lnTo>
                    <a:lnTo>
                      <a:pt x="1178" y="1034"/>
                    </a:lnTo>
                    <a:lnTo>
                      <a:pt x="1357" y="1012"/>
                    </a:lnTo>
                    <a:lnTo>
                      <a:pt x="1520" y="985"/>
                    </a:lnTo>
                    <a:lnTo>
                      <a:pt x="1666" y="957"/>
                    </a:lnTo>
                    <a:lnTo>
                      <a:pt x="1796" y="930"/>
                    </a:lnTo>
                    <a:lnTo>
                      <a:pt x="1916" y="897"/>
                    </a:lnTo>
                    <a:lnTo>
                      <a:pt x="2013" y="870"/>
                    </a:lnTo>
                    <a:lnTo>
                      <a:pt x="2100" y="832"/>
                    </a:lnTo>
                    <a:lnTo>
                      <a:pt x="2171" y="800"/>
                    </a:lnTo>
                    <a:lnTo>
                      <a:pt x="2220" y="756"/>
                    </a:lnTo>
                    <a:lnTo>
                      <a:pt x="2263" y="712"/>
                    </a:lnTo>
                    <a:lnTo>
                      <a:pt x="2285" y="669"/>
                    </a:lnTo>
                    <a:lnTo>
                      <a:pt x="2296" y="614"/>
                    </a:lnTo>
                    <a:lnTo>
                      <a:pt x="2290" y="560"/>
                    </a:lnTo>
                    <a:lnTo>
                      <a:pt x="2269" y="500"/>
                    </a:lnTo>
                    <a:lnTo>
                      <a:pt x="2241" y="457"/>
                    </a:lnTo>
                    <a:lnTo>
                      <a:pt x="2198" y="408"/>
                    </a:lnTo>
                    <a:lnTo>
                      <a:pt x="2144" y="364"/>
                    </a:lnTo>
                    <a:lnTo>
                      <a:pt x="2079" y="321"/>
                    </a:lnTo>
                    <a:lnTo>
                      <a:pt x="2008" y="277"/>
                    </a:lnTo>
                    <a:lnTo>
                      <a:pt x="1927" y="234"/>
                    </a:lnTo>
                    <a:lnTo>
                      <a:pt x="1769" y="157"/>
                    </a:lnTo>
                    <a:lnTo>
                      <a:pt x="1688" y="125"/>
                    </a:lnTo>
                    <a:lnTo>
                      <a:pt x="1612" y="92"/>
                    </a:lnTo>
                    <a:lnTo>
                      <a:pt x="1536" y="65"/>
                    </a:lnTo>
                    <a:lnTo>
                      <a:pt x="1476" y="43"/>
                    </a:lnTo>
                    <a:lnTo>
                      <a:pt x="1422" y="27"/>
                    </a:lnTo>
                    <a:lnTo>
                      <a:pt x="1384" y="10"/>
                    </a:lnTo>
                    <a:lnTo>
                      <a:pt x="1357" y="5"/>
                    </a:lnTo>
                    <a:lnTo>
                      <a:pt x="1346" y="0"/>
                    </a:lnTo>
                    <a:lnTo>
                      <a:pt x="1498" y="54"/>
                    </a:lnTo>
                    <a:lnTo>
                      <a:pt x="1655" y="119"/>
                    </a:lnTo>
                    <a:lnTo>
                      <a:pt x="1807" y="185"/>
                    </a:lnTo>
                    <a:lnTo>
                      <a:pt x="1948" y="255"/>
                    </a:lnTo>
                    <a:lnTo>
                      <a:pt x="2013" y="288"/>
                    </a:lnTo>
                    <a:lnTo>
                      <a:pt x="2068" y="326"/>
                    </a:lnTo>
                    <a:lnTo>
                      <a:pt x="2122" y="364"/>
                    </a:lnTo>
                    <a:lnTo>
                      <a:pt x="2171" y="402"/>
                    </a:lnTo>
                    <a:lnTo>
                      <a:pt x="2209" y="440"/>
                    </a:lnTo>
                    <a:lnTo>
                      <a:pt x="2236" y="478"/>
                    </a:lnTo>
                    <a:lnTo>
                      <a:pt x="2252" y="522"/>
                    </a:lnTo>
                    <a:lnTo>
                      <a:pt x="2263" y="560"/>
                    </a:lnTo>
                    <a:lnTo>
                      <a:pt x="2258" y="598"/>
                    </a:lnTo>
                    <a:lnTo>
                      <a:pt x="2241" y="636"/>
                    </a:lnTo>
                    <a:lnTo>
                      <a:pt x="2214" y="669"/>
                    </a:lnTo>
                    <a:lnTo>
                      <a:pt x="2171" y="702"/>
                    </a:lnTo>
                    <a:lnTo>
                      <a:pt x="2122" y="729"/>
                    </a:lnTo>
                    <a:lnTo>
                      <a:pt x="2062" y="756"/>
                    </a:lnTo>
                    <a:lnTo>
                      <a:pt x="1997" y="778"/>
                    </a:lnTo>
                    <a:lnTo>
                      <a:pt x="1921" y="800"/>
                    </a:lnTo>
                    <a:lnTo>
                      <a:pt x="1834" y="821"/>
                    </a:lnTo>
                    <a:lnTo>
                      <a:pt x="1748" y="843"/>
                    </a:lnTo>
                    <a:lnTo>
                      <a:pt x="1552" y="876"/>
                    </a:lnTo>
                    <a:lnTo>
                      <a:pt x="1351" y="908"/>
                    </a:lnTo>
                    <a:lnTo>
                      <a:pt x="1134" y="941"/>
                    </a:lnTo>
                    <a:lnTo>
                      <a:pt x="923" y="968"/>
                    </a:lnTo>
                    <a:lnTo>
                      <a:pt x="716" y="995"/>
                    </a:lnTo>
                    <a:lnTo>
                      <a:pt x="521" y="1028"/>
                    </a:lnTo>
                    <a:lnTo>
                      <a:pt x="434" y="1044"/>
                    </a:lnTo>
                    <a:lnTo>
                      <a:pt x="353" y="1066"/>
                    </a:lnTo>
                    <a:lnTo>
                      <a:pt x="277" y="1082"/>
                    </a:lnTo>
                    <a:lnTo>
                      <a:pt x="206" y="1104"/>
                    </a:lnTo>
                    <a:lnTo>
                      <a:pt x="147" y="1126"/>
                    </a:lnTo>
                    <a:lnTo>
                      <a:pt x="92" y="1148"/>
                    </a:lnTo>
                    <a:lnTo>
                      <a:pt x="54" y="1175"/>
                    </a:lnTo>
                    <a:lnTo>
                      <a:pt x="22" y="1202"/>
                    </a:lnTo>
                    <a:lnTo>
                      <a:pt x="6" y="1229"/>
                    </a:lnTo>
                    <a:lnTo>
                      <a:pt x="0" y="1262"/>
                    </a:lnTo>
                    <a:lnTo>
                      <a:pt x="11" y="1295"/>
                    </a:lnTo>
                    <a:lnTo>
                      <a:pt x="27" y="1327"/>
                    </a:lnTo>
                    <a:lnTo>
                      <a:pt x="54" y="1355"/>
                    </a:lnTo>
                    <a:lnTo>
                      <a:pt x="98" y="1382"/>
                    </a:lnTo>
                    <a:lnTo>
                      <a:pt x="141" y="1404"/>
                    </a:lnTo>
                    <a:lnTo>
                      <a:pt x="196" y="1425"/>
                    </a:lnTo>
                    <a:lnTo>
                      <a:pt x="261" y="1447"/>
                    </a:lnTo>
                    <a:lnTo>
                      <a:pt x="326" y="1469"/>
                    </a:lnTo>
                    <a:lnTo>
                      <a:pt x="266" y="1442"/>
                    </a:lnTo>
                    <a:lnTo>
                      <a:pt x="217" y="1414"/>
                    </a:lnTo>
                    <a:lnTo>
                      <a:pt x="174" y="1387"/>
                    </a:lnTo>
                    <a:lnTo>
                      <a:pt x="147" y="1360"/>
                    </a:lnTo>
                    <a:lnTo>
                      <a:pt x="125" y="1333"/>
                    </a:lnTo>
                    <a:lnTo>
                      <a:pt x="120" y="1306"/>
                    </a:lnTo>
                    <a:lnTo>
                      <a:pt x="125" y="1278"/>
                    </a:lnTo>
                    <a:lnTo>
                      <a:pt x="141" y="1257"/>
                    </a:lnTo>
                    <a:lnTo>
                      <a:pt x="174" y="1229"/>
                    </a:lnTo>
                    <a:lnTo>
                      <a:pt x="212" y="1208"/>
                    </a:lnTo>
                    <a:lnTo>
                      <a:pt x="272" y="1186"/>
                    </a:lnTo>
                    <a:lnTo>
                      <a:pt x="342" y="1164"/>
                    </a:lnTo>
                    <a:lnTo>
                      <a:pt x="423" y="1142"/>
                    </a:lnTo>
                    <a:lnTo>
                      <a:pt x="527" y="1121"/>
                    </a:lnTo>
                    <a:lnTo>
                      <a:pt x="641" y="1104"/>
                    </a:lnTo>
                    <a:lnTo>
                      <a:pt x="771" y="1088"/>
                    </a:lnTo>
                    <a:lnTo>
                      <a:pt x="771" y="108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90980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44043" name="Rectangle 11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044" name="Rectangle 12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04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4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4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0B6777AA-C636-42B6-8A83-9F8545B45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Palatino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Palatino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Palatino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Palatino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Palatino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Palatino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Palatino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Palatino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685800"/>
            <a:ext cx="763284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</a:rPr>
              <a:t>SARDAR PATEL INSTITUTE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</a:rPr>
              <a:t> of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</a:rPr>
              <a:t>TECHNOLOGY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99" y="4186452"/>
            <a:ext cx="1803449" cy="19978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098" name="Picture 2" descr="E:\ppt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09"/>
            <a:ext cx="2175729" cy="6580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19744855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>
          <a:xfrm>
            <a:off x="969963" y="533401"/>
            <a:ext cx="7924800" cy="1295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Jester" pitchFamily="2" charset="0"/>
              </a:rPr>
              <a:t>Shave  </a:t>
            </a:r>
            <a:r>
              <a:rPr lang="en-US" dirty="0" smtClean="0">
                <a:latin typeface="Jester" pitchFamily="2" charset="0"/>
              </a:rPr>
              <a:t>and </a:t>
            </a:r>
            <a:r>
              <a:rPr lang="en-US" dirty="0" smtClean="0">
                <a:latin typeface="Jester" pitchFamily="2" charset="0"/>
              </a:rPr>
              <a:t> a  haircut</a:t>
            </a:r>
            <a:r>
              <a:rPr lang="en-US" dirty="0" smtClean="0">
                <a:latin typeface="Jester" pitchFamily="2" charset="0"/>
              </a:rPr>
              <a:t>…</a:t>
            </a:r>
            <a:br>
              <a:rPr lang="en-US" dirty="0" smtClean="0">
                <a:latin typeface="Jester" pitchFamily="2" charset="0"/>
              </a:rPr>
            </a:br>
            <a:r>
              <a:rPr lang="en-US" dirty="0" smtClean="0">
                <a:latin typeface="Jester" pitchFamily="2" charset="0"/>
              </a:rPr>
              <a:t>               …a bit more than “two bits”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913" y="2570163"/>
            <a:ext cx="3509962" cy="4098925"/>
          </a:xfrm>
        </p:spPr>
        <p:txBody>
          <a:bodyPr/>
          <a:lstStyle/>
          <a:p>
            <a:pPr eaLnBrk="1" hangingPunct="1">
              <a:spcBef>
                <a:spcPct val="45000"/>
              </a:spcBef>
            </a:pPr>
            <a:r>
              <a:rPr lang="en-US" sz="2400" dirty="0" smtClean="0">
                <a:latin typeface="Jester" pitchFamily="2" charset="0"/>
              </a:rPr>
              <a:t>Turn off the water while shaving. Fill the bottom of the sink with a few inches of water to rinse your razor.</a:t>
            </a:r>
          </a:p>
          <a:p>
            <a:pPr eaLnBrk="1" hangingPunct="1">
              <a:spcBef>
                <a:spcPct val="45000"/>
              </a:spcBef>
            </a:pPr>
            <a:r>
              <a:rPr lang="en-US" sz="2400" b="1" dirty="0" smtClean="0">
                <a:latin typeface="Jester" pitchFamily="2" charset="0"/>
              </a:rPr>
              <a:t>Saves five gallons</a:t>
            </a:r>
            <a:r>
              <a:rPr lang="en-US" sz="2400" dirty="0" smtClean="0">
                <a:latin typeface="Jester" pitchFamily="2" charset="0"/>
              </a:rPr>
              <a:t> each day.</a:t>
            </a:r>
          </a:p>
        </p:txBody>
      </p:sp>
      <p:pic>
        <p:nvPicPr>
          <p:cNvPr id="19460" name="Picture 8" descr="shav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2338" y="2840038"/>
            <a:ext cx="42672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conserve water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00200"/>
            <a:ext cx="7010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conserve water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0" y="1752600"/>
            <a:ext cx="4191000" cy="495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52600"/>
            <a:ext cx="4191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52600"/>
            <a:ext cx="4191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Rainwater Harvesting for Consumption</a:t>
            </a:r>
          </a:p>
        </p:txBody>
      </p:sp>
      <p:sp>
        <p:nvSpPr>
          <p:cNvPr id="50179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Cost less than $1500 to build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Softer Water: 5mg/gal of dissolved minerals as compared to 500 in city water.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Cut water use by 95%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Many use similar system for laundry and toilets.</a:t>
            </a:r>
          </a:p>
        </p:txBody>
      </p:sp>
      <p:pic>
        <p:nvPicPr>
          <p:cNvPr id="922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62550" y="1600200"/>
            <a:ext cx="3009900" cy="4498975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“Sawdust Toilet”</a:t>
            </a:r>
          </a:p>
        </p:txBody>
      </p:sp>
      <p:sp>
        <p:nvSpPr>
          <p:cNvPr id="54277" name="Rectangle 5"/>
          <p:cNvSpPr>
            <a:spLocks noGrp="1" noRot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When used, add layer of sawdust to absorb odors.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When full, empty into compost pile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Some save urine separately. Can be diluted and used on plants for its nitrogen richness. </a:t>
            </a:r>
          </a:p>
        </p:txBody>
      </p:sp>
      <p:pic>
        <p:nvPicPr>
          <p:cNvPr id="13316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869950" y="3925888"/>
            <a:ext cx="3213100" cy="2173287"/>
          </a:xfrm>
          <a:noFill/>
        </p:spPr>
      </p:pic>
      <p:pic>
        <p:nvPicPr>
          <p:cNvPr id="13317" name="Picture 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31963" y="1600200"/>
            <a:ext cx="1489075" cy="2173288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Tips from the Errsons</a:t>
            </a:r>
          </a:p>
        </p:txBody>
      </p:sp>
      <p:sp>
        <p:nvSpPr>
          <p:cNvPr id="53251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Dishwashing:</a:t>
            </a:r>
          </a:p>
          <a:p>
            <a:pPr lvl="1" eaLnBrk="1" hangingPunct="1">
              <a:defRPr/>
            </a:pPr>
            <a:r>
              <a:rPr lang="en-US" smtClean="0"/>
              <a:t>Wash all dishes at once</a:t>
            </a:r>
          </a:p>
          <a:p>
            <a:pPr lvl="1" eaLnBrk="1" hangingPunct="1">
              <a:defRPr/>
            </a:pPr>
            <a:r>
              <a:rPr lang="en-US" smtClean="0"/>
              <a:t>Then rinse all at once</a:t>
            </a:r>
          </a:p>
          <a:p>
            <a:pPr eaLnBrk="1" hangingPunct="1">
              <a:defRPr/>
            </a:pPr>
            <a:r>
              <a:rPr lang="en-US" smtClean="0"/>
              <a:t>Bathing:</a:t>
            </a:r>
          </a:p>
          <a:p>
            <a:pPr lvl="1" eaLnBrk="1" hangingPunct="1">
              <a:defRPr/>
            </a:pPr>
            <a:r>
              <a:rPr lang="en-US" smtClean="0"/>
              <a:t>Catch the water while the shower is warming up to water plants</a:t>
            </a:r>
          </a:p>
          <a:p>
            <a:pPr lvl="1" eaLnBrk="1" hangingPunct="1">
              <a:defRPr/>
            </a:pPr>
            <a:r>
              <a:rPr lang="en-US" smtClean="0"/>
              <a:t>Turn water off while you are soaping up</a:t>
            </a:r>
          </a:p>
        </p:txBody>
      </p:sp>
      <p:sp>
        <p:nvSpPr>
          <p:cNvPr id="53252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724400" y="1524000"/>
            <a:ext cx="4038600" cy="44989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Laundry: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Use cold water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Buy front loader machine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Toilets: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Use water saver version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Better yet use compost toilet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Use Rain barrels for garden water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Another Somewhat Extreme Idea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Waste Water Wetlands</a:t>
            </a:r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The system will function in the dormant as well as the summer season.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The oxidizing purification occurs in the root activity not the nutrient removal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1 sq. ft for each gallon of daily flow. </a:t>
            </a:r>
          </a:p>
        </p:txBody>
      </p:sp>
      <p:sp>
        <p:nvSpPr>
          <p:cNvPr id="51204" name="Rectangle 4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Needs: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A 2 cell septic tank (removes sludge)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Then a wetland constructed of 12-18 inches of gravel with native plants for the water to slowly pass through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H2O House</a:t>
            </a:r>
          </a:p>
        </p:txBody>
      </p:sp>
      <p:pic>
        <p:nvPicPr>
          <p:cNvPr id="1741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58913" y="1600200"/>
            <a:ext cx="6226175" cy="4498975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Bath</a:t>
            </a:r>
          </a:p>
        </p:txBody>
      </p:sp>
      <p:pic>
        <p:nvPicPr>
          <p:cNvPr id="1843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19275" y="1600200"/>
            <a:ext cx="5505450" cy="4498975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1"/>
            <a:ext cx="7772400" cy="1752599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Water Conservation: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7696200" cy="2057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Facts and What you Can do About it.</a:t>
            </a:r>
          </a:p>
          <a:p>
            <a:pPr algn="r" eaLnBrk="1" hangingPunct="1">
              <a:defRPr/>
            </a:pPr>
            <a:endParaRPr lang="en-US" sz="2400" dirty="0" smtClean="0"/>
          </a:p>
          <a:p>
            <a:pPr algn="r" eaLnBrk="1" hangingPunct="1">
              <a:defRPr/>
            </a:pPr>
            <a:endParaRPr lang="en-US" sz="2400" dirty="0" smtClean="0"/>
          </a:p>
          <a:p>
            <a:pPr algn="r" eaLnBrk="1" hangingPunct="1">
              <a:defRPr/>
            </a:pPr>
            <a:r>
              <a:rPr lang="en-US" sz="2400" dirty="0" smtClean="0"/>
              <a:t>BY:- 1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SEM AUTOMOBILE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noFill/>
        </p:spPr>
      </p:pic>
      <p:sp>
        <p:nvSpPr>
          <p:cNvPr id="59401" name="Rectangle 9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Toilet Talk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Toilet Tidbits</a:t>
            </a:r>
          </a:p>
        </p:txBody>
      </p:sp>
      <p:sp>
        <p:nvSpPr>
          <p:cNvPr id="103427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A family of 4 uses 881 gallons of water per week just to flush their toilet.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If everyone in the US flushed one less time a day, we could save enough water to make a square mile lake that is four feet deep everyday.</a:t>
            </a:r>
          </a:p>
        </p:txBody>
      </p:sp>
      <p:pic>
        <p:nvPicPr>
          <p:cNvPr id="20484" name="Picture 9" descr="toilets.jpg                                                    00013BB7untitled                       B7F3E787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335213"/>
            <a:ext cx="4038600" cy="302895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Toilet</a:t>
            </a:r>
          </a:p>
        </p:txBody>
      </p:sp>
      <p:sp>
        <p:nvSpPr>
          <p:cNvPr id="57348" name="Rectangle 4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Toilets made before 1993, use between 3.5 and 8 gallons per flush.</a:t>
            </a:r>
          </a:p>
          <a:p>
            <a:pPr eaLnBrk="1" hangingPunct="1">
              <a:defRPr/>
            </a:pPr>
            <a:r>
              <a:rPr lang="en-US" smtClean="0"/>
              <a:t>Newer toilets use less than 1.6 gpf. </a:t>
            </a:r>
          </a:p>
          <a:p>
            <a:pPr eaLnBrk="1" hangingPunct="1">
              <a:defRPr/>
            </a:pPr>
            <a:r>
              <a:rPr lang="en-US" smtClean="0"/>
              <a:t>This becomes a water use difference of 9.7 gallons per day</a:t>
            </a:r>
          </a:p>
        </p:txBody>
      </p:sp>
      <p:sp>
        <p:nvSpPr>
          <p:cNvPr id="57349" name="Rectangle 5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Improved toilets can save a family between 14-17 thousand gallons of water per year. </a:t>
            </a:r>
          </a:p>
          <a:p>
            <a:pPr eaLnBrk="1" hangingPunct="1">
              <a:defRPr/>
            </a:pPr>
            <a:r>
              <a:rPr lang="en-US" smtClean="0"/>
              <a:t>Some cities and utility companies offer incentives ranging from $25-100 or free toilet replacement.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Toilet Comparison</a:t>
            </a:r>
          </a:p>
        </p:txBody>
      </p:sp>
      <p:pic>
        <p:nvPicPr>
          <p:cNvPr id="2253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27138" y="1600200"/>
            <a:ext cx="6688137" cy="4498975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Saving water</a:t>
            </a:r>
          </a:p>
        </p:txBody>
      </p:sp>
      <p:sp>
        <p:nvSpPr>
          <p:cNvPr id="9318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Add bricks or two liter bottles filled with water to your tank to reduce gpf.</a:t>
            </a:r>
          </a:p>
          <a:p>
            <a:pPr eaLnBrk="1" hangingPunct="1">
              <a:defRPr/>
            </a:pPr>
            <a:r>
              <a:rPr lang="en-US" smtClean="0"/>
              <a:t>Add food coloring to the tank, wait 30 mins. If the bowl is colored then you have a tank leak.</a:t>
            </a:r>
          </a:p>
          <a:p>
            <a:pPr eaLnBrk="1" hangingPunct="1">
              <a:defRPr/>
            </a:pPr>
            <a:r>
              <a:rPr lang="en-US" smtClean="0"/>
              <a:t>Running water while shaving or brushing teeth, wastes more water than what one person needs for an entire week.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Shower</a:t>
            </a:r>
          </a:p>
        </p:txBody>
      </p:sp>
      <p:pic>
        <p:nvPicPr>
          <p:cNvPr id="2457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36638" y="1600200"/>
            <a:ext cx="7069137" cy="4498975"/>
          </a:xfr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Shower improvements</a:t>
            </a:r>
          </a:p>
        </p:txBody>
      </p:sp>
      <p:sp>
        <p:nvSpPr>
          <p:cNvPr id="64515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smtClean="0"/>
              <a:t>Take shorter showers</a:t>
            </a:r>
          </a:p>
          <a:p>
            <a:pPr eaLnBrk="1" hangingPunct="1">
              <a:defRPr/>
            </a:pPr>
            <a:r>
              <a:rPr lang="en-US" sz="2400" smtClean="0"/>
              <a:t>Replace shower head with water savers that use 2.5 gpm or less</a:t>
            </a:r>
          </a:p>
          <a:p>
            <a:pPr eaLnBrk="1" hangingPunct="1">
              <a:defRPr/>
            </a:pPr>
            <a:r>
              <a:rPr lang="en-US" sz="2400" smtClean="0"/>
              <a:t>Do not take baths. The typical bath uses over 50 gallons of water. </a:t>
            </a:r>
          </a:p>
          <a:p>
            <a:pPr eaLnBrk="1" hangingPunct="1">
              <a:defRPr/>
            </a:pPr>
            <a:r>
              <a:rPr lang="en-US" sz="2400" smtClean="0"/>
              <a:t>Consider collecting excess water for use on house plants. </a:t>
            </a:r>
          </a:p>
        </p:txBody>
      </p:sp>
      <p:pic>
        <p:nvPicPr>
          <p:cNvPr id="25604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19600" y="2057400"/>
            <a:ext cx="4572000" cy="3322638"/>
          </a:xfr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Kitchen</a:t>
            </a:r>
          </a:p>
        </p:txBody>
      </p:sp>
      <p:pic>
        <p:nvPicPr>
          <p:cNvPr id="2662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19275" y="1600200"/>
            <a:ext cx="5505450" cy="4498975"/>
          </a:xfr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Kitchen Facts</a:t>
            </a:r>
          </a:p>
        </p:txBody>
      </p:sp>
      <p:sp>
        <p:nvSpPr>
          <p:cNvPr id="696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Typical dishwasher uses between 8 and 15 gallons per load. High efficiency washer use around 6.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The Dishwasher is about 1.4% of typical water use.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Faucets represent 15.7% of the typical water use.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One drip per second from a faucet will waste 2,700 gallons per year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Kitchen Improvements</a:t>
            </a:r>
          </a:p>
        </p:txBody>
      </p:sp>
      <p:sp>
        <p:nvSpPr>
          <p:cNvPr id="67588" name="Rectangle 4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Install low-flow faucet aerators. </a:t>
            </a:r>
          </a:p>
          <a:p>
            <a:pPr eaLnBrk="1" hangingPunct="1">
              <a:defRPr/>
            </a:pPr>
            <a:r>
              <a:rPr lang="en-US" smtClean="0"/>
              <a:t>Only run dishwasher when full.</a:t>
            </a:r>
          </a:p>
          <a:p>
            <a:pPr eaLnBrk="1" hangingPunct="1">
              <a:defRPr/>
            </a:pPr>
            <a:r>
              <a:rPr lang="en-US" smtClean="0"/>
              <a:t>New dishwashers are powerful. Don’t pre-wash dishes. </a:t>
            </a:r>
          </a:p>
          <a:p>
            <a:pPr eaLnBrk="1" hangingPunct="1">
              <a:defRPr/>
            </a:pPr>
            <a:r>
              <a:rPr lang="en-US" smtClean="0"/>
              <a:t>Collect excess sink water for watering plants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Prepared by:-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r>
              <a:rPr lang="en-US" dirty="0" smtClean="0"/>
              <a:t>Patel </a:t>
            </a:r>
            <a:r>
              <a:rPr lang="en-US" dirty="0" err="1" smtClean="0"/>
              <a:t>Jaimin</a:t>
            </a:r>
            <a:r>
              <a:rPr lang="en-US" dirty="0" smtClean="0"/>
              <a:t> [130680102026]</a:t>
            </a:r>
          </a:p>
          <a:p>
            <a:r>
              <a:rPr lang="en-US" dirty="0" err="1" smtClean="0"/>
              <a:t>Jani</a:t>
            </a:r>
            <a:r>
              <a:rPr lang="en-US" dirty="0" smtClean="0"/>
              <a:t> </a:t>
            </a:r>
            <a:r>
              <a:rPr lang="en-US" dirty="0" err="1" smtClean="0"/>
              <a:t>Chirag</a:t>
            </a:r>
            <a:r>
              <a:rPr lang="en-US" dirty="0" smtClean="0"/>
              <a:t> [130680102012]</a:t>
            </a:r>
          </a:p>
          <a:p>
            <a:r>
              <a:rPr lang="en-US" dirty="0" smtClean="0"/>
              <a:t>Patel </a:t>
            </a:r>
            <a:r>
              <a:rPr lang="en-US" dirty="0" err="1" smtClean="0"/>
              <a:t>Mit</a:t>
            </a:r>
            <a:r>
              <a:rPr lang="en-US" dirty="0" smtClean="0"/>
              <a:t> [130680102031]</a:t>
            </a:r>
          </a:p>
          <a:p>
            <a:r>
              <a:rPr lang="en-US" dirty="0" smtClean="0"/>
              <a:t>Patel </a:t>
            </a:r>
            <a:r>
              <a:rPr lang="en-US" dirty="0" err="1" smtClean="0"/>
              <a:t>Rhutul</a:t>
            </a:r>
            <a:r>
              <a:rPr lang="en-US" dirty="0" smtClean="0"/>
              <a:t> [1306801035]</a:t>
            </a:r>
          </a:p>
          <a:p>
            <a:r>
              <a:rPr lang="en-US" dirty="0" smtClean="0"/>
              <a:t>Joshi </a:t>
            </a:r>
            <a:r>
              <a:rPr lang="en-US" dirty="0" err="1" smtClean="0"/>
              <a:t>Arpana</a:t>
            </a:r>
            <a:r>
              <a:rPr lang="en-US" dirty="0" smtClean="0"/>
              <a:t> [130680102013]</a:t>
            </a:r>
          </a:p>
          <a:p>
            <a:r>
              <a:rPr lang="en-US" dirty="0" err="1" smtClean="0"/>
              <a:t>Ghodasara</a:t>
            </a:r>
            <a:r>
              <a:rPr lang="en-US" dirty="0" smtClean="0"/>
              <a:t> </a:t>
            </a:r>
            <a:r>
              <a:rPr lang="en-US" dirty="0" err="1" smtClean="0"/>
              <a:t>Mayank</a:t>
            </a:r>
            <a:r>
              <a:rPr lang="en-US" dirty="0" smtClean="0"/>
              <a:t>[130680102009]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sz="40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Guided by:- </a:t>
            </a:r>
            <a:r>
              <a:rPr lang="en-US" sz="4000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Khushbu</a:t>
            </a:r>
            <a:r>
              <a:rPr lang="en-US" sz="40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A. Patel</a:t>
            </a:r>
            <a:endParaRPr lang="en-US" sz="40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Kitchen (Continued)</a:t>
            </a:r>
          </a:p>
        </p:txBody>
      </p:sp>
      <p:sp>
        <p:nvSpPr>
          <p:cNvPr id="9421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 garbage disposal wastes lots of water.</a:t>
            </a:r>
          </a:p>
          <a:p>
            <a:pPr lvl="1" eaLnBrk="1" hangingPunct="1">
              <a:defRPr/>
            </a:pPr>
            <a:r>
              <a:rPr lang="en-US" smtClean="0"/>
              <a:t>Compost instead</a:t>
            </a:r>
          </a:p>
          <a:p>
            <a:pPr lvl="1" eaLnBrk="1" hangingPunct="1">
              <a:defRPr/>
            </a:pPr>
            <a:r>
              <a:rPr lang="en-US" smtClean="0"/>
              <a:t>This will also reduce solid waste in waterlines by 50% or more.</a:t>
            </a:r>
          </a:p>
          <a:p>
            <a:pPr eaLnBrk="1" hangingPunct="1">
              <a:defRPr/>
            </a:pPr>
            <a:r>
              <a:rPr lang="en-US" smtClean="0"/>
              <a:t>Do not leave running while washing dishes.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4191000"/>
            <a:ext cx="26797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Laundry</a:t>
            </a:r>
          </a:p>
        </p:txBody>
      </p:sp>
      <p:sp>
        <p:nvSpPr>
          <p:cNvPr id="72707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Replace old washer with water saver model. New models use 23 gallons as compared to the 41 of older machines. </a:t>
            </a:r>
          </a:p>
          <a:p>
            <a:pPr eaLnBrk="1" hangingPunct="1">
              <a:defRPr/>
            </a:pPr>
            <a:r>
              <a:rPr lang="en-US" smtClean="0"/>
              <a:t>Only wash full loads. </a:t>
            </a:r>
          </a:p>
          <a:p>
            <a:pPr eaLnBrk="1" hangingPunct="1">
              <a:defRPr/>
            </a:pPr>
            <a:r>
              <a:rPr lang="en-US" smtClean="0"/>
              <a:t>Pretreat stains to avoid rewashing</a:t>
            </a:r>
          </a:p>
        </p:txBody>
      </p:sp>
      <p:sp>
        <p:nvSpPr>
          <p:cNvPr id="72708" name="Rectangle 4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washing machine accounts for 21.7% of typical water use. </a:t>
            </a:r>
          </a:p>
          <a:p>
            <a:pPr eaLnBrk="1" hangingPunct="1">
              <a:defRPr/>
            </a:pPr>
            <a:endParaRPr lang="en-US" smtClean="0"/>
          </a:p>
        </p:txBody>
      </p:sp>
      <p:pic>
        <p:nvPicPr>
          <p:cNvPr id="31749" name="Picture 6" descr="clotheswasher-watersaving.jpg                                  00013BB7untitled                       B7F3E787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078163"/>
            <a:ext cx="4191000" cy="276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4953000" y="5257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What is Grey Water and Dual Plumbing?</a:t>
            </a:r>
          </a:p>
        </p:txBody>
      </p:sp>
      <p:sp>
        <p:nvSpPr>
          <p:cNvPr id="9625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Grey water is domestic wastewater from sinks, tubs, and clothing washers that is used for lawn care</a:t>
            </a:r>
          </a:p>
          <a:p>
            <a:pPr eaLnBrk="1" hangingPunct="1">
              <a:defRPr/>
            </a:pPr>
            <a:r>
              <a:rPr lang="en-US" smtClean="0"/>
              <a:t>Dual plumbing is a process of recycling water by having to separate drainage lines to the city utility. St. Petersburg, Fl currently is using this process.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Grey water system or Dual Plumbing</a:t>
            </a:r>
          </a:p>
        </p:txBody>
      </p:sp>
      <p:sp>
        <p:nvSpPr>
          <p:cNvPr id="73734" name="Rectangle 6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Not legal in some cities and states. This stifles the ability to market and sell this technology.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Will keep your plants and lawn thriving in drought conditions.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Provides lots of organic materials for the plants as well.</a:t>
            </a:r>
          </a:p>
        </p:txBody>
      </p:sp>
      <p:sp>
        <p:nvSpPr>
          <p:cNvPr id="73735" name="Rectangle 7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Must monitor plants for over fertilization and watering.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Must be careful about ingredients in laundry soaps and cleaners, some can harm your plants.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A family of four can create 30-40 thousand gallons of water, if system is used to full potential.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Car Wash</a:t>
            </a:r>
          </a:p>
        </p:txBody>
      </p:sp>
      <p:sp>
        <p:nvSpPr>
          <p:cNvPr id="77827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A 15 min. car wash uses 100 gallons of water.</a:t>
            </a:r>
          </a:p>
          <a:p>
            <a:pPr eaLnBrk="1" hangingPunct="1">
              <a:defRPr/>
            </a:pPr>
            <a:r>
              <a:rPr lang="en-US" sz="2800" smtClean="0"/>
              <a:t>Use a bucket of water and rags instead</a:t>
            </a:r>
          </a:p>
          <a:p>
            <a:pPr eaLnBrk="1" hangingPunct="1">
              <a:defRPr/>
            </a:pPr>
            <a:r>
              <a:rPr lang="en-US" sz="2800" smtClean="0"/>
              <a:t>Go to a commercial car wash that reuses their water. </a:t>
            </a:r>
          </a:p>
        </p:txBody>
      </p:sp>
      <p:pic>
        <p:nvPicPr>
          <p:cNvPr id="36868" name="Picture 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02200" y="1600200"/>
            <a:ext cx="3529013" cy="4498975"/>
          </a:xfr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Family Pool</a:t>
            </a:r>
          </a:p>
        </p:txBody>
      </p:sp>
      <p:sp>
        <p:nvSpPr>
          <p:cNvPr id="79875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Ways to Save:</a:t>
            </a:r>
          </a:p>
          <a:p>
            <a:pPr lvl="1" eaLnBrk="1" hangingPunct="1">
              <a:defRPr/>
            </a:pPr>
            <a:r>
              <a:rPr lang="en-US" sz="2400" smtClean="0"/>
              <a:t>A pool cover </a:t>
            </a:r>
          </a:p>
          <a:p>
            <a:pPr lvl="1" eaLnBrk="1" hangingPunct="1">
              <a:defRPr/>
            </a:pPr>
            <a:r>
              <a:rPr lang="en-US" sz="2400" smtClean="0"/>
              <a:t>Repair any leaks</a:t>
            </a:r>
          </a:p>
          <a:p>
            <a:pPr lvl="2" eaLnBrk="1" hangingPunct="1">
              <a:buClr>
                <a:schemeClr val="accent1"/>
              </a:buClr>
              <a:defRPr/>
            </a:pPr>
            <a:r>
              <a:rPr lang="en-US" sz="2000" smtClean="0"/>
              <a:t>An inch a day leak in a 15 X 30ft pool wastes 102,000 gallons.</a:t>
            </a:r>
          </a:p>
          <a:p>
            <a:pPr lvl="1" eaLnBrk="1" hangingPunct="1">
              <a:defRPr/>
            </a:pPr>
            <a:r>
              <a:rPr lang="en-US" sz="2400" smtClean="0"/>
              <a:t>Turn heat down to slow evaporation.</a:t>
            </a:r>
          </a:p>
          <a:p>
            <a:pPr lvl="1" eaLnBrk="1" hangingPunct="1">
              <a:defRPr/>
            </a:pPr>
            <a:r>
              <a:rPr lang="en-US" sz="2400" smtClean="0"/>
              <a:t>Maintain pool to avoid water waste in refilling it.</a:t>
            </a:r>
          </a:p>
        </p:txBody>
      </p:sp>
      <p:sp>
        <p:nvSpPr>
          <p:cNvPr id="79876" name="Rectangle 4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5105400" y="1600200"/>
            <a:ext cx="4038600" cy="9144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z="2400" smtClean="0"/>
              <a:t>Keep water in pool. </a:t>
            </a:r>
          </a:p>
        </p:txBody>
      </p:sp>
      <p:pic>
        <p:nvPicPr>
          <p:cNvPr id="37893" name="Picture 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154238"/>
            <a:ext cx="4038600" cy="3389312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Xeriscape: History</a:t>
            </a:r>
          </a:p>
        </p:txBody>
      </p:sp>
      <p:sp>
        <p:nvSpPr>
          <p:cNvPr id="113667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The purpose of Xeriscape was to popularize landscape water conservation and to educate people about the importance of water to humans and other life forms.</a:t>
            </a:r>
          </a:p>
        </p:txBody>
      </p:sp>
      <p:pic>
        <p:nvPicPr>
          <p:cNvPr id="41988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527300"/>
            <a:ext cx="4038600" cy="2644775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Benefits of Xeriscape</a:t>
            </a:r>
          </a:p>
        </p:txBody>
      </p:sp>
      <p:sp>
        <p:nvSpPr>
          <p:cNvPr id="860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600200"/>
            <a:ext cx="54864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Reduces water use</a:t>
            </a:r>
          </a:p>
          <a:p>
            <a:pPr eaLnBrk="1" hangingPunct="1">
              <a:defRPr/>
            </a:pPr>
            <a:r>
              <a:rPr lang="en-US" smtClean="0"/>
              <a:t>Reduces fertilizer use</a:t>
            </a:r>
          </a:p>
          <a:p>
            <a:pPr eaLnBrk="1" hangingPunct="1">
              <a:defRPr/>
            </a:pPr>
            <a:r>
              <a:rPr lang="en-US" smtClean="0"/>
              <a:t>Reduces pesticide use</a:t>
            </a:r>
          </a:p>
          <a:p>
            <a:pPr eaLnBrk="1" hangingPunct="1">
              <a:defRPr/>
            </a:pPr>
            <a:r>
              <a:rPr lang="en-US" smtClean="0"/>
              <a:t>Lower maintenance costs</a:t>
            </a:r>
          </a:p>
          <a:p>
            <a:pPr eaLnBrk="1" hangingPunct="1">
              <a:defRPr/>
            </a:pPr>
            <a:r>
              <a:rPr lang="en-US" smtClean="0"/>
              <a:t>Reduces runoff</a:t>
            </a:r>
          </a:p>
          <a:p>
            <a:pPr eaLnBrk="1" hangingPunct="1">
              <a:defRPr/>
            </a:pPr>
            <a:r>
              <a:rPr lang="en-US" smtClean="0"/>
              <a:t>Preserves Topsoil</a:t>
            </a:r>
          </a:p>
          <a:p>
            <a:pPr eaLnBrk="1" hangingPunct="1">
              <a:defRPr/>
            </a:pPr>
            <a:r>
              <a:rPr lang="en-US" smtClean="0"/>
              <a:t>Drought Tolerant</a:t>
            </a:r>
          </a:p>
          <a:p>
            <a:pPr eaLnBrk="1" hangingPunct="1">
              <a:defRPr/>
            </a:pPr>
            <a:r>
              <a:rPr lang="en-US" smtClean="0"/>
              <a:t>Lower maintenance needs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752600"/>
            <a:ext cx="271938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Using your water meter to conserve</a:t>
            </a:r>
          </a:p>
        </p:txBody>
      </p:sp>
      <p:sp>
        <p:nvSpPr>
          <p:cNvPr id="105477" name="Rectangle 5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Leaks can account for more than 10% of a typical families water bill.</a:t>
            </a:r>
          </a:p>
          <a:p>
            <a:pPr eaLnBrk="1" hangingPunct="1">
              <a:defRPr/>
            </a:pPr>
            <a:r>
              <a:rPr lang="en-US" smtClean="0"/>
              <a:t>On a straight reading meter, read it just like a car odometer.</a:t>
            </a:r>
          </a:p>
          <a:p>
            <a:pPr eaLnBrk="1" hangingPunct="1">
              <a:defRPr/>
            </a:pPr>
            <a:r>
              <a:rPr lang="en-US" smtClean="0"/>
              <a:t>A “round reading dial”:</a:t>
            </a:r>
          </a:p>
          <a:p>
            <a:pPr lvl="1" eaLnBrk="1" hangingPunct="1">
              <a:defRPr/>
            </a:pPr>
            <a:r>
              <a:rPr lang="en-US" smtClean="0"/>
              <a:t>Start with the 100,000 ft dial and work around to the 1 ft dial. If between numbers round down.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ChangeArrowheads="1"/>
          </p:cNvSpPr>
          <p:nvPr/>
        </p:nvSpPr>
        <p:spPr bwMode="auto">
          <a:xfrm>
            <a:off x="457200" y="2286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8070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Examples of the dials</a:t>
            </a:r>
          </a:p>
        </p:txBody>
      </p:sp>
      <p:pic>
        <p:nvPicPr>
          <p:cNvPr id="48132" name="Picture 9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/>
      </p:pic>
      <p:pic>
        <p:nvPicPr>
          <p:cNvPr id="48133" name="Picture 10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830388"/>
            <a:ext cx="4038600" cy="40386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is water conservation?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50021"/>
                </a:solidFill>
                <a:latin typeface="Arial" charset="0"/>
              </a:rPr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51375"/>
          </a:xfrm>
        </p:spPr>
        <p:txBody>
          <a:bodyPr/>
          <a:lstStyle/>
          <a:p>
            <a:pPr marL="404813" indent="-404813">
              <a:lnSpc>
                <a:spcPct val="85000"/>
              </a:lnSpc>
              <a:spcBef>
                <a:spcPct val="50000"/>
              </a:spcBef>
              <a:buFont typeface="Wingdings" pitchFamily="2" charset="2"/>
              <a:buChar char="þ"/>
            </a:pPr>
            <a:r>
              <a:rPr lang="en-US" sz="2000" dirty="0" smtClean="0">
                <a:latin typeface="Arial" charset="0"/>
              </a:rPr>
              <a:t>Understand the Need for Water Conservation.</a:t>
            </a:r>
          </a:p>
          <a:p>
            <a:pPr marL="404813" indent="-404813">
              <a:lnSpc>
                <a:spcPct val="85000"/>
              </a:lnSpc>
              <a:spcBef>
                <a:spcPct val="50000"/>
              </a:spcBef>
              <a:buFont typeface="Wingdings" pitchFamily="2" charset="2"/>
              <a:buChar char="þ"/>
            </a:pPr>
            <a:r>
              <a:rPr lang="en-US" sz="2000" dirty="0" smtClean="0">
                <a:latin typeface="Arial" charset="0"/>
              </a:rPr>
              <a:t>Understand the Need for Monitoring, </a:t>
            </a:r>
            <a:r>
              <a:rPr lang="en-US" sz="2000" dirty="0" err="1" smtClean="0">
                <a:latin typeface="Arial" charset="0"/>
              </a:rPr>
              <a:t>Submetering</a:t>
            </a:r>
            <a:r>
              <a:rPr lang="en-US" sz="2000" dirty="0" smtClean="0">
                <a:latin typeface="Arial" charset="0"/>
              </a:rPr>
              <a:t>, and Leak Detection.</a:t>
            </a:r>
          </a:p>
          <a:p>
            <a:pPr marL="404813" indent="-404813">
              <a:lnSpc>
                <a:spcPct val="85000"/>
              </a:lnSpc>
              <a:spcBef>
                <a:spcPct val="50000"/>
              </a:spcBef>
              <a:buFont typeface="Wingdings" pitchFamily="2" charset="2"/>
              <a:buChar char="þ"/>
            </a:pPr>
            <a:r>
              <a:rPr lang="en-US" sz="2000" dirty="0" smtClean="0">
                <a:latin typeface="Arial" charset="0"/>
              </a:rPr>
              <a:t>Be Familiar With How Water Pressure Relates to Water Conservation.</a:t>
            </a:r>
          </a:p>
          <a:p>
            <a:pPr marL="404813" indent="-404813">
              <a:lnSpc>
                <a:spcPct val="85000"/>
              </a:lnSpc>
              <a:spcBef>
                <a:spcPct val="50000"/>
              </a:spcBef>
              <a:buFont typeface="Wingdings" pitchFamily="2" charset="2"/>
              <a:buChar char="þ"/>
            </a:pPr>
            <a:r>
              <a:rPr lang="en-US" sz="2000" dirty="0" smtClean="0">
                <a:latin typeface="Arial" charset="0"/>
              </a:rPr>
              <a:t>Understand the Principles of Water Recycling and Water Reuse.</a:t>
            </a:r>
          </a:p>
          <a:p>
            <a:pPr marL="404813" indent="-404813">
              <a:lnSpc>
                <a:spcPct val="85000"/>
              </a:lnSpc>
              <a:spcBef>
                <a:spcPct val="50000"/>
              </a:spcBef>
              <a:buFont typeface="Wingdings" pitchFamily="2" charset="2"/>
              <a:buChar char="þ"/>
            </a:pPr>
            <a:r>
              <a:rPr lang="en-US" sz="2000" dirty="0" smtClean="0">
                <a:latin typeface="Arial" charset="0"/>
              </a:rPr>
              <a:t>Be Familiar With Cooling Water Conservation.</a:t>
            </a:r>
          </a:p>
          <a:p>
            <a:pPr marL="404813" indent="-404813">
              <a:lnSpc>
                <a:spcPct val="85000"/>
              </a:lnSpc>
              <a:spcBef>
                <a:spcPct val="50000"/>
              </a:spcBef>
              <a:buFont typeface="Wingdings" pitchFamily="2" charset="2"/>
              <a:buChar char="þ"/>
            </a:pPr>
            <a:r>
              <a:rPr lang="en-US" sz="2000" dirty="0" smtClean="0">
                <a:latin typeface="Arial" charset="0"/>
              </a:rPr>
              <a:t>Be Familiar With Industrial Water Conservation Measures.</a:t>
            </a:r>
          </a:p>
          <a:p>
            <a:pPr marL="404813" indent="-404813">
              <a:lnSpc>
                <a:spcPct val="85000"/>
              </a:lnSpc>
              <a:spcBef>
                <a:spcPct val="50000"/>
              </a:spcBef>
              <a:buFont typeface="Wingdings" pitchFamily="2" charset="2"/>
              <a:buChar char="þ"/>
            </a:pPr>
            <a:r>
              <a:rPr lang="en-US" sz="2000" dirty="0" smtClean="0">
                <a:latin typeface="Arial" charset="0"/>
              </a:rPr>
              <a:t>Understand Bathroom Water Conservation Measures.</a:t>
            </a:r>
          </a:p>
          <a:p>
            <a:pPr marL="404813" indent="-404813">
              <a:lnSpc>
                <a:spcPct val="85000"/>
              </a:lnSpc>
              <a:spcBef>
                <a:spcPct val="50000"/>
              </a:spcBef>
              <a:buFont typeface="Wingdings" pitchFamily="2" charset="2"/>
              <a:buChar char="þ"/>
            </a:pPr>
            <a:r>
              <a:rPr lang="en-US" sz="2000" dirty="0" smtClean="0">
                <a:latin typeface="Arial" charset="0"/>
              </a:rPr>
              <a:t>Understand the Basic Principles of </a:t>
            </a:r>
            <a:r>
              <a:rPr lang="en-US" sz="2000" dirty="0" err="1" smtClean="0">
                <a:latin typeface="Arial" charset="0"/>
              </a:rPr>
              <a:t>Xeriscape</a:t>
            </a:r>
            <a:r>
              <a:rPr lang="en-US" sz="2000" dirty="0" smtClean="0">
                <a:latin typeface="Arial" charset="0"/>
              </a:rPr>
              <a:t> Landscaping.</a:t>
            </a:r>
          </a:p>
          <a:p>
            <a:pPr marL="404813" indent="-404813">
              <a:lnSpc>
                <a:spcPct val="85000"/>
              </a:lnSpc>
              <a:spcBef>
                <a:spcPct val="50000"/>
              </a:spcBef>
              <a:buFont typeface="Wingdings" pitchFamily="2" charset="2"/>
              <a:buChar char="þ"/>
            </a:pPr>
            <a:r>
              <a:rPr lang="en-US" sz="2000" dirty="0" smtClean="0">
                <a:latin typeface="Arial" charset="0"/>
              </a:rPr>
              <a:t>Understand the Importance of Water Conservation Education and Employee Participation.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Why conserve water??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05000"/>
            <a:ext cx="822960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Continue…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8077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Household water use</a:t>
            </a:r>
            <a:endParaRPr lang="en-US" dirty="0"/>
          </a:p>
        </p:txBody>
      </p:sp>
      <p:pic>
        <p:nvPicPr>
          <p:cNvPr id="4" name="Picture 4" descr="water%20use%20chart 2.jpg                                      00013BB7untitled                       B7F3E787: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905000"/>
            <a:ext cx="8305800" cy="43434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Water Facts</a:t>
            </a:r>
          </a:p>
        </p:txBody>
      </p:sp>
      <p:sp>
        <p:nvSpPr>
          <p:cNvPr id="91139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Bathroom claims nearly 75% of water use</a:t>
            </a:r>
          </a:p>
          <a:p>
            <a:pPr eaLnBrk="1" hangingPunct="1">
              <a:defRPr/>
            </a:pPr>
            <a:r>
              <a:rPr lang="en-US" smtClean="0"/>
              <a:t>In 1990, the average person used 183 gallons of water per day.</a:t>
            </a:r>
          </a:p>
          <a:p>
            <a:pPr lvl="1" eaLnBrk="1" hangingPunct="1">
              <a:defRPr/>
            </a:pPr>
            <a:r>
              <a:rPr lang="en-US" smtClean="0"/>
              <a:t>The water use is about 50% higher in the west than the east.</a:t>
            </a: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20574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Stream 6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Palatino"/>
        <a:ea typeface=""/>
        <a:cs typeface=""/>
      </a:majorFont>
      <a:minorFont>
        <a:latin typeface="Palatin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Stream 1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D80000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E9AA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362626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AEACAC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49411F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B1B0AB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5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003300"/>
        </a:accent1>
        <a:accent2>
          <a:srgbClr val="33CC33"/>
        </a:accent2>
        <a:accent3>
          <a:srgbClr val="B1C8AA"/>
        </a:accent3>
        <a:accent4>
          <a:srgbClr val="DADADA"/>
        </a:accent4>
        <a:accent5>
          <a:srgbClr val="AAADAA"/>
        </a:accent5>
        <a:accent6>
          <a:srgbClr val="2DB92D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2E2E46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ADADB0"/>
        </a:accent5>
        <a:accent6>
          <a:srgbClr val="5D8BBA"/>
        </a:accent6>
        <a:hlink>
          <a:srgbClr val="99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276</TotalTime>
  <Words>1204</Words>
  <Application>Microsoft PowerPoint</Application>
  <PresentationFormat>On-screen Show (4:3)</PresentationFormat>
  <Paragraphs>154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Stream</vt:lpstr>
      <vt:lpstr>Slide 1</vt:lpstr>
      <vt:lpstr>Water Conservation:</vt:lpstr>
      <vt:lpstr>Prepared by:-</vt:lpstr>
      <vt:lpstr>What is water conservation?</vt:lpstr>
      <vt:lpstr>GOALS</vt:lpstr>
      <vt:lpstr>Why conserve water??</vt:lpstr>
      <vt:lpstr>Continue…</vt:lpstr>
      <vt:lpstr>Typical Household water use</vt:lpstr>
      <vt:lpstr>Water Facts</vt:lpstr>
      <vt:lpstr>Shave  and  a  haircut…                …a bit more than “two bits”</vt:lpstr>
      <vt:lpstr>Ways to conserve water</vt:lpstr>
      <vt:lpstr>Ways to conserve water</vt:lpstr>
      <vt:lpstr>Rainwater Harvesting for Consumption</vt:lpstr>
      <vt:lpstr>“Sawdust Toilet”</vt:lpstr>
      <vt:lpstr>Tips from the Errsons</vt:lpstr>
      <vt:lpstr>Another Somewhat Extreme Idea</vt:lpstr>
      <vt:lpstr>Waste Water Wetlands</vt:lpstr>
      <vt:lpstr>H2O House</vt:lpstr>
      <vt:lpstr>Bath</vt:lpstr>
      <vt:lpstr>Toilet Talk</vt:lpstr>
      <vt:lpstr>Toilet Tidbits</vt:lpstr>
      <vt:lpstr>Toilet</vt:lpstr>
      <vt:lpstr>The Toilet Comparison</vt:lpstr>
      <vt:lpstr>Saving water</vt:lpstr>
      <vt:lpstr>Shower</vt:lpstr>
      <vt:lpstr>Shower improvements</vt:lpstr>
      <vt:lpstr>Kitchen</vt:lpstr>
      <vt:lpstr>Kitchen Facts</vt:lpstr>
      <vt:lpstr>Kitchen Improvements</vt:lpstr>
      <vt:lpstr>Kitchen (Continued)</vt:lpstr>
      <vt:lpstr>Laundry</vt:lpstr>
      <vt:lpstr>What is Grey Water and Dual Plumbing?</vt:lpstr>
      <vt:lpstr>Grey water system or Dual Plumbing</vt:lpstr>
      <vt:lpstr>The Car Wash</vt:lpstr>
      <vt:lpstr>The Family Pool</vt:lpstr>
      <vt:lpstr>Xeriscape: History</vt:lpstr>
      <vt:lpstr>Benefits of Xeriscape</vt:lpstr>
      <vt:lpstr>Using your water meter to conserve</vt:lpstr>
      <vt:lpstr>Examples of the dials</vt:lpstr>
    </vt:vector>
  </TitlesOfParts>
  <Company>The Daily Planet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Water Conservation:</dc:title>
  <dc:creator>Clark Kent</dc:creator>
  <cp:lastModifiedBy>SPIT SPORT</cp:lastModifiedBy>
  <cp:revision>22</cp:revision>
  <dcterms:created xsi:type="dcterms:W3CDTF">2002-05-27T21:22:30Z</dcterms:created>
  <dcterms:modified xsi:type="dcterms:W3CDTF">2013-12-26T09:25:24Z</dcterms:modified>
</cp:coreProperties>
</file>